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6D246-3DEC-45D6-9ED7-A3257E874C39}" type="datetimeFigureOut">
              <a:rPr lang="it-IT" smtClean="0"/>
              <a:t>02/12/2014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6365-AD45-4C01-BD48-451EB16DCAE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6D246-3DEC-45D6-9ED7-A3257E874C39}" type="datetimeFigureOut">
              <a:rPr lang="it-IT" smtClean="0"/>
              <a:t>02/12/2014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6365-AD45-4C01-BD48-451EB16DCAE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6D246-3DEC-45D6-9ED7-A3257E874C39}" type="datetimeFigureOut">
              <a:rPr lang="it-IT" smtClean="0"/>
              <a:t>02/12/2014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6365-AD45-4C01-BD48-451EB16DCAE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6D246-3DEC-45D6-9ED7-A3257E874C39}" type="datetimeFigureOut">
              <a:rPr lang="it-IT" smtClean="0"/>
              <a:t>02/12/2014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6365-AD45-4C01-BD48-451EB16DCAE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6D246-3DEC-45D6-9ED7-A3257E874C39}" type="datetimeFigureOut">
              <a:rPr lang="it-IT" smtClean="0"/>
              <a:t>02/12/2014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6365-AD45-4C01-BD48-451EB16DCAE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6D246-3DEC-45D6-9ED7-A3257E874C39}" type="datetimeFigureOut">
              <a:rPr lang="it-IT" smtClean="0"/>
              <a:t>02/12/2014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6365-AD45-4C01-BD48-451EB16DCAE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6D246-3DEC-45D6-9ED7-A3257E874C39}" type="datetimeFigureOut">
              <a:rPr lang="it-IT" smtClean="0"/>
              <a:t>02/12/2014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6365-AD45-4C01-BD48-451EB16DCAE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6D246-3DEC-45D6-9ED7-A3257E874C39}" type="datetimeFigureOut">
              <a:rPr lang="it-IT" smtClean="0"/>
              <a:t>02/12/2014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6365-AD45-4C01-BD48-451EB16DCAE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6D246-3DEC-45D6-9ED7-A3257E874C39}" type="datetimeFigureOut">
              <a:rPr lang="it-IT" smtClean="0"/>
              <a:t>02/12/2014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6365-AD45-4C01-BD48-451EB16DCAE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6D246-3DEC-45D6-9ED7-A3257E874C39}" type="datetimeFigureOut">
              <a:rPr lang="it-IT" smtClean="0"/>
              <a:t>02/12/2014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6365-AD45-4C01-BD48-451EB16DCAE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6D246-3DEC-45D6-9ED7-A3257E874C39}" type="datetimeFigureOut">
              <a:rPr lang="it-IT" smtClean="0"/>
              <a:t>02/12/2014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6365-AD45-4C01-BD48-451EB16DCAE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6D246-3DEC-45D6-9ED7-A3257E874C39}" type="datetimeFigureOut">
              <a:rPr lang="it-IT" smtClean="0"/>
              <a:t>02/12/2014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66365-AD45-4C01-BD48-451EB16DCAEA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123728" y="476672"/>
            <a:ext cx="4536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>
                <a:solidFill>
                  <a:srgbClr val="00B050"/>
                </a:solidFill>
              </a:rPr>
              <a:t>Conflitti di attribuzione</a:t>
            </a:r>
            <a:endParaRPr lang="it-IT" sz="2800" dirty="0">
              <a:solidFill>
                <a:srgbClr val="00B050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827584" y="306896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conflitti</a:t>
            </a:r>
            <a:endParaRPr lang="it-IT" dirty="0"/>
          </a:p>
        </p:txBody>
      </p:sp>
      <p:sp>
        <p:nvSpPr>
          <p:cNvPr id="4" name="Parentesi graffa aperta 3"/>
          <p:cNvSpPr/>
          <p:nvPr/>
        </p:nvSpPr>
        <p:spPr>
          <a:xfrm>
            <a:off x="1835696" y="2132856"/>
            <a:ext cx="360040" cy="223224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2339752" y="191683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intersoggettivi</a:t>
            </a:r>
            <a:endParaRPr lang="it-IT" dirty="0"/>
          </a:p>
        </p:txBody>
      </p:sp>
      <p:sp>
        <p:nvSpPr>
          <p:cNvPr id="6" name="Parentesi graffa aperta 5"/>
          <p:cNvSpPr/>
          <p:nvPr/>
        </p:nvSpPr>
        <p:spPr>
          <a:xfrm>
            <a:off x="3995936" y="1628800"/>
            <a:ext cx="144016" cy="93610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4355976" y="1556792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</a:t>
            </a:r>
            <a:r>
              <a:rPr lang="it-IT" dirty="0" smtClean="0"/>
              <a:t>ra Stato e Regione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4427984" y="220486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tra Regioni</a:t>
            </a:r>
            <a:endParaRPr lang="it-IT" dirty="0"/>
          </a:p>
        </p:txBody>
      </p:sp>
      <p:sp>
        <p:nvSpPr>
          <p:cNvPr id="9" name="Ovale 8"/>
          <p:cNvSpPr/>
          <p:nvPr/>
        </p:nvSpPr>
        <p:spPr>
          <a:xfrm>
            <a:off x="6516216" y="1124744"/>
            <a:ext cx="2088232" cy="158417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In giudizio stanno sempre e solo i vertici dell’esecutivo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2339752" y="422108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interorganici</a:t>
            </a:r>
            <a:endParaRPr lang="it-IT" dirty="0"/>
          </a:p>
        </p:txBody>
      </p:sp>
      <p:cxnSp>
        <p:nvCxnSpPr>
          <p:cNvPr id="12" name="Connettore 2 11"/>
          <p:cNvCxnSpPr/>
          <p:nvPr/>
        </p:nvCxnSpPr>
        <p:spPr>
          <a:xfrm>
            <a:off x="3779912" y="4365104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4644008" y="4149080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tra “poteri dello Stato”</a:t>
            </a:r>
            <a:endParaRPr lang="it-IT" dirty="0"/>
          </a:p>
        </p:txBody>
      </p:sp>
      <p:sp>
        <p:nvSpPr>
          <p:cNvPr id="17" name="Ovale 16"/>
          <p:cNvSpPr/>
          <p:nvPr/>
        </p:nvSpPr>
        <p:spPr>
          <a:xfrm>
            <a:off x="3635896" y="4653136"/>
            <a:ext cx="4536504" cy="158417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In giudizio sta l’organo “competente a dichiarare definitivamente la volontà del potere” (art. 37.1 L. 87/1953)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43608" y="476672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“Poteri dello Stato”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755576" y="328498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poteri</a:t>
            </a:r>
            <a:endParaRPr lang="it-IT" dirty="0"/>
          </a:p>
        </p:txBody>
      </p:sp>
      <p:sp>
        <p:nvSpPr>
          <p:cNvPr id="6" name="Parentesi graffa aperta 5"/>
          <p:cNvSpPr/>
          <p:nvPr/>
        </p:nvSpPr>
        <p:spPr>
          <a:xfrm>
            <a:off x="1619672" y="1988840"/>
            <a:ext cx="432048" cy="302433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123728" y="198884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semplici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123728" y="472514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complessi</a:t>
            </a:r>
            <a:endParaRPr lang="it-IT" dirty="0"/>
          </a:p>
        </p:txBody>
      </p:sp>
      <p:sp>
        <p:nvSpPr>
          <p:cNvPr id="9" name="Parentesi graffa aperta 8"/>
          <p:cNvSpPr/>
          <p:nvPr/>
        </p:nvSpPr>
        <p:spPr>
          <a:xfrm>
            <a:off x="3491880" y="4005064"/>
            <a:ext cx="216024" cy="1800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3923928" y="393305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legislativo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3923928" y="479715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esecutivo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3923928" y="558924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giudiziario</a:t>
            </a:r>
            <a:endParaRPr lang="it-IT" dirty="0"/>
          </a:p>
        </p:txBody>
      </p:sp>
      <p:cxnSp>
        <p:nvCxnSpPr>
          <p:cNvPr id="14" name="Connettore 2 13"/>
          <p:cNvCxnSpPr/>
          <p:nvPr/>
        </p:nvCxnSpPr>
        <p:spPr>
          <a:xfrm>
            <a:off x="5220072" y="5013176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6156176" y="479715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>
                <a:solidFill>
                  <a:schemeClr val="bg1">
                    <a:lumMod val="65000"/>
                  </a:schemeClr>
                </a:solidFill>
              </a:rPr>
              <a:t>gerarchico</a:t>
            </a:r>
            <a:endParaRPr lang="it-IT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156176" y="393305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>
                <a:solidFill>
                  <a:schemeClr val="bg1">
                    <a:lumMod val="65000"/>
                  </a:schemeClr>
                </a:solidFill>
              </a:rPr>
              <a:t>paritario</a:t>
            </a:r>
            <a:endParaRPr lang="it-IT" i="1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18" name="Connettore 2 17"/>
          <p:cNvCxnSpPr/>
          <p:nvPr/>
        </p:nvCxnSpPr>
        <p:spPr>
          <a:xfrm>
            <a:off x="5220072" y="4149080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/>
          <p:nvPr/>
        </p:nvCxnSpPr>
        <p:spPr>
          <a:xfrm>
            <a:off x="5220072" y="5805264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sellaDiTesto 20"/>
          <p:cNvSpPr txBox="1"/>
          <p:nvPr/>
        </p:nvSpPr>
        <p:spPr>
          <a:xfrm>
            <a:off x="6156176" y="558924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>
                <a:solidFill>
                  <a:schemeClr val="bg1">
                    <a:lumMod val="65000"/>
                  </a:schemeClr>
                </a:solidFill>
              </a:rPr>
              <a:t>diffuso</a:t>
            </a:r>
            <a:endParaRPr lang="it-IT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2" name="Triangolo isoscele 21"/>
          <p:cNvSpPr/>
          <p:nvPr/>
        </p:nvSpPr>
        <p:spPr>
          <a:xfrm>
            <a:off x="7236296" y="4653136"/>
            <a:ext cx="504056" cy="57606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Ovale 22"/>
          <p:cNvSpPr/>
          <p:nvPr/>
        </p:nvSpPr>
        <p:spPr>
          <a:xfrm>
            <a:off x="7236296" y="5589240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Stella a 5 punte 23"/>
          <p:cNvSpPr/>
          <p:nvPr/>
        </p:nvSpPr>
        <p:spPr>
          <a:xfrm>
            <a:off x="7452320" y="4509120"/>
            <a:ext cx="144016" cy="14401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5" name="Stella a 5 punte 24"/>
          <p:cNvSpPr/>
          <p:nvPr/>
        </p:nvSpPr>
        <p:spPr>
          <a:xfrm>
            <a:off x="7524328" y="5589240"/>
            <a:ext cx="72008" cy="72008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Stella a 5 punte 25"/>
          <p:cNvSpPr/>
          <p:nvPr/>
        </p:nvSpPr>
        <p:spPr>
          <a:xfrm>
            <a:off x="7308304" y="4005064"/>
            <a:ext cx="144016" cy="14401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Stella a 5 punte 26"/>
          <p:cNvSpPr/>
          <p:nvPr/>
        </p:nvSpPr>
        <p:spPr>
          <a:xfrm>
            <a:off x="7596336" y="4005064"/>
            <a:ext cx="144016" cy="14401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CasellaDiTesto 27"/>
          <p:cNvSpPr txBox="1"/>
          <p:nvPr/>
        </p:nvSpPr>
        <p:spPr>
          <a:xfrm>
            <a:off x="7740352" y="5445224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B050"/>
                </a:solidFill>
              </a:rPr>
              <a:t>“organo-potere”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6300192" y="227687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B050"/>
                </a:solidFill>
              </a:rPr>
              <a:t>“poteri-organo”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30" name="Parentesi graffa aperta 29"/>
          <p:cNvSpPr/>
          <p:nvPr/>
        </p:nvSpPr>
        <p:spPr>
          <a:xfrm>
            <a:off x="3851920" y="1412776"/>
            <a:ext cx="288032" cy="158417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CasellaDiTesto 30"/>
          <p:cNvSpPr txBox="1"/>
          <p:nvPr/>
        </p:nvSpPr>
        <p:spPr>
          <a:xfrm>
            <a:off x="4283968" y="1196752"/>
            <a:ext cx="31683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Presidente della Repubblica</a:t>
            </a:r>
          </a:p>
          <a:p>
            <a:r>
              <a:rPr lang="it-IT" dirty="0" smtClean="0"/>
              <a:t>Corte costituzionale</a:t>
            </a:r>
          </a:p>
          <a:p>
            <a:r>
              <a:rPr lang="it-IT" dirty="0" smtClean="0"/>
              <a:t>CSM</a:t>
            </a:r>
          </a:p>
          <a:p>
            <a:r>
              <a:rPr lang="it-IT" dirty="0" smtClean="0"/>
              <a:t>Corte dei conti</a:t>
            </a:r>
          </a:p>
          <a:p>
            <a:r>
              <a:rPr lang="it-IT" dirty="0" smtClean="0"/>
              <a:t>Consiglio di Stato</a:t>
            </a:r>
          </a:p>
          <a:p>
            <a:r>
              <a:rPr lang="it-IT" dirty="0" smtClean="0"/>
              <a:t>CNEL</a:t>
            </a:r>
          </a:p>
          <a:p>
            <a:r>
              <a:rPr lang="it-IT" dirty="0" smtClean="0"/>
              <a:t>….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95536" y="332656"/>
            <a:ext cx="8208912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Art. </a:t>
            </a:r>
            <a:r>
              <a:rPr lang="it-IT" dirty="0" smtClean="0"/>
              <a:t>37, legge 87/1953</a:t>
            </a:r>
            <a:endParaRPr lang="it-IT" dirty="0"/>
          </a:p>
          <a:p>
            <a:endParaRPr lang="it-IT" dirty="0" smtClean="0"/>
          </a:p>
          <a:p>
            <a:r>
              <a:rPr lang="it-IT" sz="2400" dirty="0" smtClean="0"/>
              <a:t>Il </a:t>
            </a:r>
            <a:r>
              <a:rPr lang="it-IT" sz="2400" dirty="0"/>
              <a:t>conflitto tra poteri dello Stato è risoluto dalla Corte costituzionale se insorge tra </a:t>
            </a:r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 competenti a dichiarare definitivamente la volontà del potere </a:t>
            </a:r>
            <a:r>
              <a:rPr lang="it-IT" sz="2400" dirty="0"/>
              <a:t>cui appartengono e per la delimitazione della sfera di attribuzioni determinata per i vari poteri da norme costituzionali.</a:t>
            </a:r>
          </a:p>
          <a:p>
            <a:r>
              <a:rPr lang="it-IT" sz="2400" dirty="0"/>
              <a:t>Restano ferme le norme vigenti per le questioni di giurisdizione.</a:t>
            </a:r>
          </a:p>
          <a:p>
            <a:r>
              <a:rPr lang="it-IT" sz="2400" dirty="0"/>
              <a:t>La Corte decide con </a:t>
            </a:r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ordinanza in Camera di consiglio sulla ammissibilità del ricorso</a:t>
            </a:r>
            <a:r>
              <a:rPr lang="it-IT" sz="2400" dirty="0"/>
              <a:t>.</a:t>
            </a:r>
          </a:p>
          <a:p>
            <a:r>
              <a:rPr lang="it-IT" sz="2400" dirty="0"/>
              <a:t>Se la Corte ritiene che esiste la materia di un conflitto la cui risoluzione spetti alla sua competenza dichiara ammissibile il ricorso e </a:t>
            </a:r>
            <a:r>
              <a:rPr lang="it-IT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 dispone la notifica agli organi interessati</a:t>
            </a:r>
            <a:r>
              <a:rPr lang="it-IT" sz="2400" dirty="0"/>
              <a:t>.</a:t>
            </a:r>
          </a:p>
          <a:p>
            <a:r>
              <a:rPr lang="it-IT" sz="2400" dirty="0" smtClean="0"/>
              <a:t>…</a:t>
            </a:r>
            <a:endParaRPr lang="it-IT" sz="2400" dirty="0"/>
          </a:p>
          <a:p>
            <a:r>
              <a:rPr lang="it-IT" sz="2400" dirty="0"/>
              <a:t>Salvo il caso previsto nell'ultimo comma dell'art. 20 gli organi interessati, quando non compaiano personalmente, possono essere difesi e rappresentati da liberi professionisti abilitati al patrocinio davanti alle Giurisdizioni superiori.</a:t>
            </a:r>
          </a:p>
          <a:p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64094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67544" y="980728"/>
            <a:ext cx="777686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Art. 38, legge 87/1953</a:t>
            </a:r>
          </a:p>
          <a:p>
            <a:endParaRPr lang="it-IT" dirty="0"/>
          </a:p>
          <a:p>
            <a:r>
              <a:rPr lang="it-IT" sz="2800" dirty="0"/>
              <a:t>La Corte costituzionale risolve il conflitto sottoposto al suo esame dichiarando il potere al quale </a:t>
            </a:r>
            <a:r>
              <a:rPr lang="it-I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spettano le attribuzioni</a:t>
            </a:r>
            <a:r>
              <a:rPr lang="it-IT" sz="2800" dirty="0"/>
              <a:t> in contestazione e, ove sia stato emanato un </a:t>
            </a:r>
            <a:r>
              <a:rPr lang="it-I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atto viziato </a:t>
            </a:r>
            <a:r>
              <a:rPr lang="it-IT" sz="2800" dirty="0"/>
              <a:t>da incompetenza, lo </a:t>
            </a:r>
            <a:r>
              <a:rPr lang="it-I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annulla</a:t>
            </a:r>
            <a:r>
              <a:rPr lang="it-IT" dirty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24113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263</Words>
  <Application>Microsoft Office PowerPoint</Application>
  <PresentationFormat>Presentazione su schermo (4:3)</PresentationFormat>
  <Paragraphs>40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roberto bin</dc:creator>
  <cp:lastModifiedBy>roberto bin</cp:lastModifiedBy>
  <cp:revision>4</cp:revision>
  <dcterms:created xsi:type="dcterms:W3CDTF">2012-11-27T10:20:44Z</dcterms:created>
  <dcterms:modified xsi:type="dcterms:W3CDTF">2014-12-02T09:47:13Z</dcterms:modified>
</cp:coreProperties>
</file>